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7"/>
  </p:notesMasterIdLst>
  <p:sldIdLst>
    <p:sldId id="256" r:id="rId2"/>
    <p:sldId id="257" r:id="rId3"/>
    <p:sldId id="258" r:id="rId4"/>
    <p:sldId id="267" r:id="rId5"/>
    <p:sldId id="260" r:id="rId6"/>
    <p:sldId id="266" r:id="rId7"/>
    <p:sldId id="279" r:id="rId8"/>
    <p:sldId id="268" r:id="rId9"/>
    <p:sldId id="282" r:id="rId10"/>
    <p:sldId id="270" r:id="rId11"/>
    <p:sldId id="286" r:id="rId12"/>
    <p:sldId id="271" r:id="rId13"/>
    <p:sldId id="287" r:id="rId14"/>
    <p:sldId id="272" r:id="rId15"/>
    <p:sldId id="295" r:id="rId16"/>
    <p:sldId id="273" r:id="rId17"/>
    <p:sldId id="296" r:id="rId18"/>
    <p:sldId id="274" r:id="rId19"/>
    <p:sldId id="300" r:id="rId20"/>
    <p:sldId id="275" r:id="rId21"/>
    <p:sldId id="302" r:id="rId22"/>
    <p:sldId id="276" r:id="rId23"/>
    <p:sldId id="303" r:id="rId24"/>
    <p:sldId id="277" r:id="rId25"/>
    <p:sldId id="308" r:id="rId26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47" autoAdjust="0"/>
  </p:normalViewPr>
  <p:slideViewPr>
    <p:cSldViewPr>
      <p:cViewPr varScale="1">
        <p:scale>
          <a:sx n="83" d="100"/>
          <a:sy n="83" d="100"/>
        </p:scale>
        <p:origin x="-96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86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Click to edit Master text styles</a:t>
            </a:r>
          </a:p>
          <a:p>
            <a:pPr lvl="1"/>
            <a:r>
              <a:rPr lang="hr-HR" noProof="0" smtClean="0"/>
              <a:t>Second level</a:t>
            </a:r>
          </a:p>
          <a:p>
            <a:pPr lvl="2"/>
            <a:r>
              <a:rPr lang="hr-HR" noProof="0" smtClean="0"/>
              <a:t>Third level</a:t>
            </a:r>
          </a:p>
          <a:p>
            <a:pPr lvl="3"/>
            <a:r>
              <a:rPr lang="hr-HR" noProof="0" smtClean="0"/>
              <a:t>Fourth level</a:t>
            </a:r>
          </a:p>
          <a:p>
            <a:pPr lvl="4"/>
            <a:r>
              <a:rPr lang="hr-HR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F4E91CA-BB89-4A86-A709-4A2321CA829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10.10.2012.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Osnovna škola Dr.Branimira Markovića Ravna Gora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AF112-71B3-4780-9A0A-B10EDC55BDD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10.10.2012.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Osnovna škola Dr.Branimira Markovića Ravna Gora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2C294-184B-44D0-BD8A-614EF2E0B8C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10.10.2012.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Osnovna škola Dr.Branimira Markovića Ravna Gora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ADA01-7DE4-45E5-9169-B92193EF72F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slov, tekst i 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10.10.2012.</a:t>
            </a:r>
            <a:endParaRPr lang="hr-H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Osnovna škola Dr.Branimira Markovića Ravna Gora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D7600-85FF-40DE-8D13-4824C69A923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10.10.2012.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Osnovna škola Dr.Branimira Markovića Ravna Gora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EAC4-1A0B-473C-AD48-2F5C3B673AF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10.10.2012.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Osnovna škola Dr.Branimira Markovića Ravna Gora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103F7-4C3B-4084-8C5D-E3343FBF06F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10.10.2012.</a:t>
            </a:r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Osnovna škola Dr.Branimira Markovića Ravna Gora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F573-1648-4378-8D1D-9DCC46CAEE1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10.10.2012.</a:t>
            </a:r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Osnovna škola Dr.Branimira Markovića Ravna Gora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5EE2D-43C5-4AEA-9163-9DD6E6D04AF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10.10.2012.</a:t>
            </a:r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Osnovna škola Dr.Branimira Markovića Ravna Gora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10550-2B28-4913-B836-223103A2481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10.10.2012.</a:t>
            </a:r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Osnovna škola Dr.Branimira Markovića Ravna Gora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074A6-D897-49DD-8270-005D3812C1A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10.10.2012.</a:t>
            </a:r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Osnovna škola Dr.Branimira Markovića Ravna Gora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9F93D-0785-4C9B-A8E3-538527BA7DC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hr-HR" noProof="0" smtClean="0"/>
              <a:t>Kliknite ikonu da biste dodali  sliku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/>
              <a:t>10.10.2012.</a:t>
            </a:r>
            <a:endParaRPr lang="hr-HR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Osnovna škola Dr.Branimira Markovića Ravna Gora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F3DB3-DC67-4820-B158-E07E7C2D727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 naslova matrice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x-none"/>
              <a:t>10.10.2012.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hr-HR"/>
              <a:t>Osnovna škola Dr.Branimira Markovića Ravna Gora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7F2FDD6-7847-42DE-A994-7AE604C0237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5" r:id="rId9"/>
    <p:sldLayoutId id="2147483762" r:id="rId10"/>
    <p:sldLayoutId id="2147483763" r:id="rId11"/>
    <p:sldLayoutId id="2147483764" r:id="rId12"/>
  </p:sldLayoutIdLst>
  <p:transition spd="slow">
    <p:checker/>
  </p:transition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solidFill>
                  <a:srgbClr val="008000"/>
                </a:solidFill>
                <a:latin typeface="Comic Sans MS" pitchFamily="66" charset="0"/>
                <a:cs typeface="Trebuchet MS" pitchFamily="34" charset="0"/>
              </a:rPr>
              <a:t/>
            </a:r>
            <a:br>
              <a:rPr lang="hr-HR" smtClean="0">
                <a:solidFill>
                  <a:srgbClr val="008000"/>
                </a:solidFill>
                <a:latin typeface="Comic Sans MS" pitchFamily="66" charset="0"/>
                <a:cs typeface="Trebuchet MS" pitchFamily="34" charset="0"/>
              </a:rPr>
            </a:br>
            <a:r>
              <a:rPr lang="hr-HR" smtClean="0">
                <a:solidFill>
                  <a:srgbClr val="008000"/>
                </a:solidFill>
                <a:latin typeface="Comic Sans MS" pitchFamily="66" charset="0"/>
                <a:cs typeface="Trebuchet MS" pitchFamily="34" charset="0"/>
              </a:rPr>
              <a:t/>
            </a:r>
            <a:br>
              <a:rPr lang="hr-HR" smtClean="0">
                <a:solidFill>
                  <a:srgbClr val="008000"/>
                </a:solidFill>
                <a:latin typeface="Comic Sans MS" pitchFamily="66" charset="0"/>
                <a:cs typeface="Trebuchet MS" pitchFamily="34" charset="0"/>
              </a:rPr>
            </a:br>
            <a:endParaRPr lang="hr-HR" smtClean="0">
              <a:solidFill>
                <a:srgbClr val="008000"/>
              </a:solidFill>
              <a:latin typeface="Comic Sans MS" pitchFamily="66" charset="0"/>
              <a:cs typeface="Trebuchet MS" pitchFamily="34" charset="0"/>
            </a:endParaRPr>
          </a:p>
        </p:txBody>
      </p:sp>
      <p:sp>
        <p:nvSpPr>
          <p:cNvPr id="3075" name="Rezervirano mjesto datuma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sr-Latn-CS" smtClean="0">
                <a:solidFill>
                  <a:schemeClr val="tx1"/>
                </a:solidFill>
              </a:rPr>
              <a:t>10.10.2012.</a:t>
            </a:r>
            <a:endParaRPr lang="hr-HR" smtClean="0">
              <a:solidFill>
                <a:schemeClr val="tx1"/>
              </a:solidFill>
            </a:endParaRPr>
          </a:p>
        </p:txBody>
      </p:sp>
      <p:sp>
        <p:nvSpPr>
          <p:cNvPr id="3076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sr-Latn-CS" smtClean="0">
                <a:solidFill>
                  <a:schemeClr val="tx1"/>
                </a:solidFill>
              </a:rPr>
              <a:t>Osnovna škola Dr.Branimira Markovića Ravna Gora</a:t>
            </a:r>
          </a:p>
        </p:txBody>
      </p:sp>
      <p:sp>
        <p:nvSpPr>
          <p:cNvPr id="3077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167951-A881-49FD-9C6C-FBD4953D0C17}" type="slidenum">
              <a:rPr lang="hr-HR" smtClean="0">
                <a:solidFill>
                  <a:schemeClr val="tx1"/>
                </a:solidFill>
              </a:rPr>
              <a:pPr/>
              <a:t>1</a:t>
            </a:fld>
            <a:endParaRPr lang="hr-HR" smtClean="0">
              <a:solidFill>
                <a:schemeClr val="tx1"/>
              </a:solidFill>
            </a:endParaRPr>
          </a:p>
        </p:txBody>
      </p:sp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2352675"/>
            <a:ext cx="7669213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>
                <a:cs typeface="Trebuchet MS" pitchFamily="34" charset="0"/>
              </a:rPr>
              <a:t>Radionica:”Dvorac”</a:t>
            </a:r>
          </a:p>
        </p:txBody>
      </p:sp>
      <p:sp>
        <p:nvSpPr>
          <p:cNvPr id="12291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Voditeljica: Nataša Lakotić</a:t>
            </a:r>
          </a:p>
          <a:p>
            <a:r>
              <a:rPr lang="hr-HR" smtClean="0"/>
              <a:t>Sudionici ove radionice su učenici četvrtog razreda koji su odlučili prvo razgledati dvorac u Staroj Sušici i prikupiti potrebne podatke, a potom su prionuli izradi makete dvorca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/>
              <a:t>10.10.2012.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Osnovna škola Dr.Branimira Markovića Ravna Gora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D250F-62B5-4CBF-B005-7299E4739BA6}" type="slidenum">
              <a:rPr lang="hr-HR" smtClean="0"/>
              <a:pPr>
                <a:defRPr/>
              </a:pPr>
              <a:t>10</a:t>
            </a:fld>
            <a:endParaRPr lang="hr-HR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smtClean="0">
              <a:cs typeface="Trebuchet MS" pitchFamily="34" charset="0"/>
            </a:endParaRPr>
          </a:p>
        </p:txBody>
      </p:sp>
      <p:pic>
        <p:nvPicPr>
          <p:cNvPr id="22531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870075" y="1806575"/>
            <a:ext cx="5403850" cy="405288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/>
              <a:t>10.10.2012.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Osnovna škola Dr.Branimira Markovića Ravna Gora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A6A33-034D-4432-A1E0-083D065F6810}" type="slidenum">
              <a:rPr lang="hr-HR" smtClean="0"/>
              <a:pPr>
                <a:defRPr/>
              </a:pPr>
              <a:t>11</a:t>
            </a:fld>
            <a:endParaRPr lang="hr-HR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>
                <a:cs typeface="Trebuchet MS" pitchFamily="34" charset="0"/>
              </a:rPr>
              <a:t>Radionica: „Šuška ljepotica kroz godišnja doba”</a:t>
            </a:r>
          </a:p>
        </p:txBody>
      </p:sp>
      <p:sp>
        <p:nvSpPr>
          <p:cNvPr id="14339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Voditeljice: Romea Podobnik i Maja Brenc</a:t>
            </a:r>
          </a:p>
          <a:p>
            <a:r>
              <a:rPr lang="hr-HR" smtClean="0"/>
              <a:t>Na projektnom danu sudjelovali su i naši učenici iz područnih odjela u Staroj Sušici i Starom Lazu. Troje mališana je u tehnici tuša i akvarela s puno strpljena prikazalo kako izgleda dvorac u proljeće, ljeto, jesen i zimu.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/>
              <a:t>10.10.2012.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Osnovna škola Dr.Branimira Markovića Ravna Gora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45245-0DC8-4CCB-8691-89D5CB96F9D6}" type="slidenum">
              <a:rPr lang="hr-HR" smtClean="0"/>
              <a:pPr>
                <a:defRPr/>
              </a:pPr>
              <a:t>12</a:t>
            </a:fld>
            <a:endParaRPr lang="hr-HR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smtClean="0">
              <a:cs typeface="Trebuchet MS" pitchFamily="34" charset="0"/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/>
              <a:t>10.10.2012.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Osnovna škola Dr.Branimira Markovića Ravna Gora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6E2A1-B512-4DB1-90EE-6390D8EF6EFD}" type="slidenum">
              <a:rPr lang="hr-HR" smtClean="0"/>
              <a:pPr>
                <a:defRPr/>
              </a:pPr>
              <a:t>13</a:t>
            </a:fld>
            <a:endParaRPr lang="hr-HR"/>
          </a:p>
        </p:txBody>
      </p:sp>
      <p:pic>
        <p:nvPicPr>
          <p:cNvPr id="3" name="Rezervirano mjesto sadržaja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>
                <a:cs typeface="Trebuchet MS" pitchFamily="34" charset="0"/>
              </a:rPr>
              <a:t>Radionica: „Stare viteške igre i običaji”</a:t>
            </a:r>
          </a:p>
        </p:txBody>
      </p:sp>
      <p:sp>
        <p:nvSpPr>
          <p:cNvPr id="16387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Voditelj radionice: Zoran Skender</a:t>
            </a:r>
          </a:p>
          <a:p>
            <a:r>
              <a:rPr lang="hr-HR" smtClean="0"/>
              <a:t>Radionica je okupila najveći broj učenika, njih 24 od petog   do osmog razreda. Cilj projekta bio je upoznati život ljudi u stara vremena i njihove igre i zanimacije. Učenici su sami izrađivali lukove i strijele, koplja, mete i obruče od drveta. Unatoč lošem vremenu učenici su istaknuli da su se jako dobro zabavili i pritom nešto novo naučili.                                  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/>
              <a:t>10.10.2012.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Osnovna škola Dr.Branimira Markovića Ravna Gora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33769-B3C6-405C-9E55-45C5054EAFC8}" type="slidenum">
              <a:rPr lang="hr-HR" smtClean="0"/>
              <a:pPr>
                <a:defRPr/>
              </a:pPr>
              <a:t>14</a:t>
            </a:fld>
            <a:endParaRPr lang="hr-HR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smtClean="0">
              <a:cs typeface="Trebuchet MS" pitchFamily="34" charset="0"/>
            </a:endParaRP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/>
              <a:t>10.10.2012.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Osnovna škola Dr.Branimira Markovića Ravna Gora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29456-0721-4C09-B731-D7E0C6865A79}" type="slidenum">
              <a:rPr lang="hr-HR" smtClean="0"/>
              <a:pPr>
                <a:defRPr/>
              </a:pPr>
              <a:t>15</a:t>
            </a:fld>
            <a:endParaRPr lang="hr-HR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>
                <a:cs typeface="Trebuchet MS" pitchFamily="34" charset="0"/>
              </a:rPr>
              <a:t>Radionica: „Kolači i pite iz vremena zrinsko-frankopanskih”</a:t>
            </a:r>
          </a:p>
        </p:txBody>
      </p:sp>
      <p:sp>
        <p:nvSpPr>
          <p:cNvPr id="18435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Voditeljice:Majda Burić, Slađana Bolf, Andrijana Simčić, Nina Majnarić-Mirković, Hankija Salihović-Musić</a:t>
            </a:r>
          </a:p>
          <a:p>
            <a:r>
              <a:rPr lang="hr-HR" smtClean="0"/>
              <a:t>Ova radionica okupila je nekoliko predmetnih učitelja i njihovih učenika. Radilo se mnogo toga: pisali su se stari recepti, a potom prevodili na standardni hrvatski jezik, engleski jezik i njemački jezik. Veliko zanimanje pobudila je i sama izrada starih kolača.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/>
              <a:t>10.10.2012.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Osnovna škola Dr.Branimira Markovića Ravna Gora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DA408-36AC-4AFC-BD0B-BDAA75E18169}" type="slidenum">
              <a:rPr lang="hr-HR" smtClean="0"/>
              <a:pPr>
                <a:defRPr/>
              </a:pPr>
              <a:t>16</a:t>
            </a:fld>
            <a:endParaRPr lang="hr-HR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smtClean="0">
              <a:cs typeface="Trebuchet MS" pitchFamily="34" charset="0"/>
            </a:endParaRP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/>
              <a:t>10.10.2012.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Osnovna škola Dr.Branimira Markovića Ravna Gora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8044B-3FA6-4983-870A-F1CFB2513E79}" type="slidenum">
              <a:rPr lang="hr-HR" smtClean="0"/>
              <a:pPr>
                <a:defRPr/>
              </a:pPr>
              <a:t>17</a:t>
            </a:fld>
            <a:endParaRPr lang="hr-HR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>
                <a:cs typeface="Trebuchet MS" pitchFamily="34" charset="0"/>
              </a:rPr>
              <a:t>Radionica: „Astronomija u XVIII. st.”</a:t>
            </a:r>
          </a:p>
        </p:txBody>
      </p:sp>
      <p:sp>
        <p:nvSpPr>
          <p:cNvPr id="2048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Voditelj: Ivan Kasunić</a:t>
            </a:r>
          </a:p>
          <a:p>
            <a:r>
              <a:rPr lang="hr-HR" smtClean="0"/>
              <a:t>Učenici uključeni u radionicu pod vodstvom učitelja geografije su na hamer papiru prikazali razvoj astronomije kao znanosti od srednjeg vijeka do današnjih dana. Uputili su nas o osobitostima geocentričnog i heliocentričnog sustava.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/>
              <a:t>10.10.2012.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Osnovna škola Dr.Branimira Markovića Ravna Gora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30E8F-35E1-4F9F-8F20-78D3F039069A}" type="slidenum">
              <a:rPr lang="hr-HR" smtClean="0"/>
              <a:pPr>
                <a:defRPr/>
              </a:pPr>
              <a:t>18</a:t>
            </a:fld>
            <a:endParaRPr lang="hr-HR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smtClean="0">
              <a:cs typeface="Trebuchet MS" pitchFamily="34" charset="0"/>
            </a:endParaRP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/>
              <a:t>10.10.2012.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Osnovna škola Dr.Branimira Markovića Ravna Gora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3B6E01-D58C-4020-8ED7-827763A5A966}" type="slidenum">
              <a:rPr lang="hr-HR" smtClean="0"/>
              <a:pPr>
                <a:defRPr/>
              </a:pPr>
              <a:t>19</a:t>
            </a:fld>
            <a:endParaRPr lang="hr-HR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CS" sz="5400" smtClean="0">
              <a:solidFill>
                <a:srgbClr val="008000"/>
              </a:solidFill>
              <a:latin typeface="Comic Sans MS" pitchFamily="66" charset="0"/>
              <a:cs typeface="Trebuchet MS" pitchFamily="34" charset="0"/>
            </a:endParaRPr>
          </a:p>
        </p:txBody>
      </p:sp>
      <p:sp>
        <p:nvSpPr>
          <p:cNvPr id="3078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hr-HR" dirty="0" smtClean="0">
                <a:solidFill>
                  <a:srgbClr val="003300"/>
                </a:solidFill>
              </a:rPr>
              <a:t>Povodom Dana škole održan je u dvorcu Stara Sušica projektni dan tijekom kojeg su svi učenici i učitelji sudjelovali u tematskim radionicama na temu dvorca. 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hr-HR" dirty="0" smtClean="0">
                <a:solidFill>
                  <a:srgbClr val="003300"/>
                </a:solidFill>
              </a:rPr>
              <a:t>Učenici su vrlo aktivno učestvovali u svim aktivnostima i stjecali nova znanja i spoznaje na malo drugačiji način.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hr-HR" dirty="0" smtClean="0">
                <a:solidFill>
                  <a:srgbClr val="003300"/>
                </a:solidFill>
              </a:rPr>
              <a:t>Slijedi kratak pregled svega što se zbivalo!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hr-HR" dirty="0" smtClean="0">
                <a:solidFill>
                  <a:srgbClr val="003300"/>
                </a:solidFill>
              </a:rPr>
              <a:t> </a:t>
            </a:r>
          </a:p>
        </p:txBody>
      </p:sp>
      <p:sp>
        <p:nvSpPr>
          <p:cNvPr id="4100" name="Rezervirano mjesto datuma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sr-Latn-CS" smtClean="0">
                <a:solidFill>
                  <a:schemeClr val="tx1"/>
                </a:solidFill>
              </a:rPr>
              <a:t>10.10.2012.</a:t>
            </a:r>
          </a:p>
        </p:txBody>
      </p:sp>
      <p:sp>
        <p:nvSpPr>
          <p:cNvPr id="4101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sr-Latn-CS" smtClean="0">
                <a:solidFill>
                  <a:schemeClr val="tx1"/>
                </a:solidFill>
              </a:rPr>
              <a:t>Osnovna škola Dr.Branimira Markovića Ravna Gora</a:t>
            </a:r>
          </a:p>
        </p:txBody>
      </p:sp>
      <p:sp>
        <p:nvSpPr>
          <p:cNvPr id="4102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7E4BAA-9D41-4066-8AC9-9296097555C9}" type="slidenum">
              <a:rPr lang="hr-HR" smtClean="0">
                <a:solidFill>
                  <a:schemeClr val="tx1"/>
                </a:solidFill>
              </a:rPr>
              <a:pPr/>
              <a:t>2</a:t>
            </a:fld>
            <a:endParaRPr lang="hr-HR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>
                <a:cs typeface="Trebuchet MS" pitchFamily="34" charset="0"/>
              </a:rPr>
              <a:t>Radionica: „Rimske i arapske brojke”</a:t>
            </a:r>
          </a:p>
        </p:txBody>
      </p:sp>
      <p:sp>
        <p:nvSpPr>
          <p:cNvPr id="22531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Voditeljica: Branka Padavić</a:t>
            </a:r>
          </a:p>
          <a:p>
            <a:r>
              <a:rPr lang="hr-HR" smtClean="0"/>
              <a:t>Sudionici pod vodstvom učiteljice matematike rade usporedbe rimskih i arapskih brojeva i izrađuju plakat koji će prezentirati ostalim učenicima.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/>
              <a:t>10.10.2012.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Osnovna škola Dr.Branimira Markovića Ravna Gora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C5AA1-E74A-4A7B-9EE7-B3BEE58A8501}" type="slidenum">
              <a:rPr lang="hr-HR" smtClean="0"/>
              <a:pPr>
                <a:defRPr/>
              </a:pPr>
              <a:t>20</a:t>
            </a:fld>
            <a:endParaRPr lang="hr-HR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smtClean="0">
              <a:cs typeface="Trebuchet MS" pitchFamily="34" charset="0"/>
            </a:endParaRP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/>
              <a:t>10.10.2012.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Osnovna škola Dr.Branimira Markovića Ravna Gora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6F388-EEC9-427B-BC49-DE37081BF4B7}" type="slidenum">
              <a:rPr lang="hr-HR" smtClean="0"/>
              <a:pPr>
                <a:defRPr/>
              </a:pPr>
              <a:t>21</a:t>
            </a:fld>
            <a:endParaRPr lang="hr-HR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>
                <a:cs typeface="Trebuchet MS" pitchFamily="34" charset="0"/>
              </a:rPr>
              <a:t>Radionica: „Papevama  i tancama po šuški”</a:t>
            </a:r>
          </a:p>
        </p:txBody>
      </p:sp>
      <p:sp>
        <p:nvSpPr>
          <p:cNvPr id="24579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Voditeljice: Nedjeljka Poljančić, Žaklina Majetić-Mufić i Ana Majnarić-Radošević</a:t>
            </a:r>
          </a:p>
          <a:p>
            <a:r>
              <a:rPr lang="hr-HR" smtClean="0"/>
              <a:t>U ovoj kreativnoj i interaktivnoj radionici 22 učenika uvježbava ples i scensku igru o Zrinskima i Frankopanima.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/>
              <a:t>10.10.2012.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Osnovna škola Dr.Branimira Markovića Ravna Gora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9BD32-9263-48E1-9F00-533C07C9A470}" type="slidenum">
              <a:rPr lang="hr-HR" smtClean="0"/>
              <a:pPr>
                <a:defRPr/>
              </a:pPr>
              <a:t>22</a:t>
            </a:fld>
            <a:endParaRPr lang="hr-HR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smtClean="0">
              <a:cs typeface="Trebuchet MS" pitchFamily="34" charset="0"/>
            </a:endParaRP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772816"/>
            <a:ext cx="5403850" cy="405288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/>
              <a:t>10.10.2012.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Osnovna škola Dr.Branimira Markovića Ravna Gora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8C83E0-3199-40E3-9D8A-463413BD61B4}" type="slidenum">
              <a:rPr lang="hr-HR" smtClean="0"/>
              <a:pPr>
                <a:defRPr/>
              </a:pPr>
              <a:t>23</a:t>
            </a:fld>
            <a:endParaRPr lang="hr-HR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>
                <a:cs typeface="Trebuchet MS" pitchFamily="34" charset="0"/>
              </a:rPr>
              <a:t/>
            </a:r>
            <a:br>
              <a:rPr lang="hr-HR" smtClean="0">
                <a:cs typeface="Trebuchet MS" pitchFamily="34" charset="0"/>
              </a:rPr>
            </a:br>
            <a:r>
              <a:rPr lang="hr-HR" smtClean="0">
                <a:cs typeface="Trebuchet MS" pitchFamily="34" charset="0"/>
              </a:rPr>
              <a:t>Radionica: „Zanimljivosti o dvorcu”</a:t>
            </a:r>
          </a:p>
        </p:txBody>
      </p:sp>
      <p:sp>
        <p:nvSpPr>
          <p:cNvPr id="26627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Voditelji: Manuela Valenčić, Tihana Ljubojević, Dušan Stanković, Davor Kauzlarić</a:t>
            </a:r>
          </a:p>
          <a:p>
            <a:r>
              <a:rPr lang="hr-HR" smtClean="0"/>
              <a:t>Da bi sve ostalo zabilježeno sve radionice su obilazili, intervjuirali sudionike, fotografirali i snimali članovi novinarsko-knjižničarsko-pedagoške družine.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/>
              <a:t>10.10.2012.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Osnovna škola Dr.Branimira Markovića Ravna Gora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9E053-2900-499B-B45D-48787D93E7A0}" type="slidenum">
              <a:rPr lang="hr-HR" smtClean="0"/>
              <a:pPr>
                <a:defRPr/>
              </a:pPr>
              <a:t>24</a:t>
            </a:fld>
            <a:endParaRPr lang="hr-HR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smtClean="0">
              <a:cs typeface="Trebuchet MS" pitchFamily="34" charset="0"/>
            </a:endParaRP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/>
              <a:t>10.10.2012.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Osnovna škola Dr.Branimira Markovića Ravna Gora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FBC00-DDDB-4BEC-92A0-B87B9D5C3B2E}" type="slidenum">
              <a:rPr lang="hr-HR" smtClean="0"/>
              <a:pPr>
                <a:defRPr/>
              </a:pPr>
              <a:t>25</a:t>
            </a:fld>
            <a:endParaRPr lang="hr-HR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>
                <a:cs typeface="Trebuchet MS" pitchFamily="34" charset="0"/>
              </a:rPr>
              <a:t>Radionica: „Dvorac Stara Sušica-jel to neka bajka“</a:t>
            </a:r>
          </a:p>
        </p:txBody>
      </p:sp>
      <p:sp>
        <p:nvSpPr>
          <p:cNvPr id="5123" name="Rezervirano mjesto sadržaja 5"/>
          <p:cNvSpPr>
            <a:spLocks noGrp="1"/>
          </p:cNvSpPr>
          <p:nvPr>
            <p:ph idx="1"/>
          </p:nvPr>
        </p:nvSpPr>
        <p:spPr>
          <a:xfrm>
            <a:off x="1009650" y="1806575"/>
            <a:ext cx="7124700" cy="1477963"/>
          </a:xfrm>
        </p:spPr>
        <p:txBody>
          <a:bodyPr/>
          <a:lstStyle/>
          <a:p>
            <a:r>
              <a:rPr lang="hr-HR" smtClean="0"/>
              <a:t>Voditeljice: Helena Skender i Snježana Janeš</a:t>
            </a:r>
          </a:p>
          <a:p>
            <a:r>
              <a:rPr lang="hr-HR" smtClean="0"/>
              <a:t>Naši vrtićanci pridonijeli su projektnom danu izradom slikovnice i makete dvorca</a:t>
            </a:r>
          </a:p>
        </p:txBody>
      </p:sp>
      <p:sp>
        <p:nvSpPr>
          <p:cNvPr id="5124" name="Rezervirano mjesto datuma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sr-Latn-CS" smtClean="0">
                <a:solidFill>
                  <a:schemeClr val="tx1"/>
                </a:solidFill>
              </a:rPr>
              <a:t>10.10.2012.</a:t>
            </a:r>
          </a:p>
        </p:txBody>
      </p:sp>
      <p:sp>
        <p:nvSpPr>
          <p:cNvPr id="5125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sr-Latn-CS" smtClean="0">
                <a:solidFill>
                  <a:schemeClr val="tx1"/>
                </a:solidFill>
              </a:rPr>
              <a:t>Osnovna škola Dr.Branimira Markovića Ravna Gora</a:t>
            </a:r>
          </a:p>
        </p:txBody>
      </p:sp>
      <p:sp>
        <p:nvSpPr>
          <p:cNvPr id="5126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hangingPunct="0"/>
            <a:fld id="{F7A773CF-5442-4231-A76A-0575BA89CEEE}" type="slidenum">
              <a:rPr lang="hr-HR" smtClean="0">
                <a:solidFill>
                  <a:schemeClr val="tx1"/>
                </a:solidFill>
              </a:rPr>
              <a:pPr eaLnBrk="0" hangingPunct="0"/>
              <a:t>3</a:t>
            </a:fld>
            <a:endParaRPr lang="hr-HR" smtClean="0">
              <a:solidFill>
                <a:schemeClr val="tx1"/>
              </a:solidFill>
            </a:endParaRPr>
          </a:p>
        </p:txBody>
      </p:sp>
      <p:pic>
        <p:nvPicPr>
          <p:cNvPr id="5127" name="Picture 8" descr="P:\Stara Sušica 10.10.2012\PA120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500438"/>
            <a:ext cx="4319587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9" descr="P:\Stara Sušica 10.10.2012\PA1202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500438"/>
            <a:ext cx="4465638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>
                <a:cs typeface="Trebuchet MS" pitchFamily="34" charset="0"/>
              </a:rPr>
              <a:t>Radionica: „Patuljkasto-princezasta priča o dvorcu”</a:t>
            </a:r>
            <a:br>
              <a:rPr lang="hr-HR" smtClean="0">
                <a:cs typeface="Trebuchet MS" pitchFamily="34" charset="0"/>
              </a:rPr>
            </a:br>
            <a:endParaRPr lang="hr-HR" smtClean="0">
              <a:cs typeface="Trebuchet MS" pitchFamily="34" charset="0"/>
            </a:endParaRPr>
          </a:p>
        </p:txBody>
      </p:sp>
      <p:sp>
        <p:nvSpPr>
          <p:cNvPr id="6147" name="Rezervirano mjesto sadržaja 2"/>
          <p:cNvSpPr>
            <a:spLocks noGrp="1"/>
          </p:cNvSpPr>
          <p:nvPr>
            <p:ph idx="1"/>
          </p:nvPr>
        </p:nvSpPr>
        <p:spPr>
          <a:xfrm>
            <a:off x="1009650" y="1806575"/>
            <a:ext cx="7124700" cy="1406525"/>
          </a:xfrm>
        </p:spPr>
        <p:txBody>
          <a:bodyPr/>
          <a:lstStyle/>
          <a:p>
            <a:r>
              <a:rPr lang="hr-HR" smtClean="0"/>
              <a:t>Voditeljica: Gordana Podobnik i Sara Ružić</a:t>
            </a:r>
          </a:p>
          <a:p>
            <a:r>
              <a:rPr lang="hr-HR" smtClean="0"/>
              <a:t>Sudjeluju učenici prvog razreda izrađujući kočiju na hamer papiru i pripremajući igrokaz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/>
              <a:t>10.10.2012.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Osnovna škola Dr.Branimira Markovića Ravna Gora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E01A8-9023-48F6-8C68-315AD7DF6C53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  <p:pic>
        <p:nvPicPr>
          <p:cNvPr id="6151" name="Picture 2" descr="P:\Stara Sušica 10.10.2012\DSC02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002000" y="-120015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3" descr="P:\Stara Sušica 10.10.2012\DSC02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002000" y="-120015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5" descr="P:\Stara Sušica 10.10.2012\DSC02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002000" y="-120015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datuma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sr-Latn-CS" smtClean="0">
                <a:solidFill>
                  <a:schemeClr val="tx1"/>
                </a:solidFill>
              </a:rPr>
              <a:t>10.10.2012.</a:t>
            </a:r>
          </a:p>
        </p:txBody>
      </p:sp>
      <p:sp>
        <p:nvSpPr>
          <p:cNvPr id="7171" name="Rezervirano mjesto podnožja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sr-Latn-CS" smtClean="0">
                <a:solidFill>
                  <a:schemeClr val="tx1"/>
                </a:solidFill>
              </a:rPr>
              <a:t>Osnovna škola Dr.Branimira Markovića Ravna Gora</a:t>
            </a:r>
          </a:p>
        </p:txBody>
      </p:sp>
      <p:sp>
        <p:nvSpPr>
          <p:cNvPr id="7172" name="Rezervirano mjesto broja slajda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76093D-1ED4-47F4-8D51-8853873CBC4D}" type="slidenum">
              <a:rPr lang="hr-HR" smtClean="0">
                <a:solidFill>
                  <a:schemeClr val="tx1"/>
                </a:solidFill>
              </a:rPr>
              <a:pPr/>
              <a:t>5</a:t>
            </a:fld>
            <a:endParaRPr lang="hr-HR" smtClean="0">
              <a:solidFill>
                <a:schemeClr val="tx1"/>
              </a:solidFill>
            </a:endParaRP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68413"/>
            <a:ext cx="4098925" cy="5075237"/>
          </a:xfrm>
        </p:spPr>
        <p:txBody>
          <a:bodyPr/>
          <a:lstStyle/>
          <a:p>
            <a:pPr eaLnBrk="1" hangingPunct="1"/>
            <a:endParaRPr lang="hr-HR" sz="2800" smtClean="0">
              <a:solidFill>
                <a:srgbClr val="003300"/>
              </a:solidFill>
            </a:endParaRPr>
          </a:p>
          <a:p>
            <a:pPr eaLnBrk="1" hangingPunct="1">
              <a:buFontTx/>
              <a:buNone/>
            </a:pPr>
            <a:endParaRPr lang="hr-HR" sz="2800" smtClean="0">
              <a:solidFill>
                <a:srgbClr val="003300"/>
              </a:solidFill>
            </a:endParaRPr>
          </a:p>
          <a:p>
            <a:pPr eaLnBrk="1" hangingPunct="1">
              <a:buFontTx/>
              <a:buNone/>
            </a:pPr>
            <a:endParaRPr lang="hr-HR" sz="2800" b="1" i="1" smtClean="0">
              <a:solidFill>
                <a:srgbClr val="003300"/>
              </a:solidFill>
            </a:endParaRPr>
          </a:p>
        </p:txBody>
      </p:sp>
      <p:pic>
        <p:nvPicPr>
          <p:cNvPr id="8198" name="Slika 8" descr="P:\Stara Sušica 10.10.2012\DSC020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07860"/>
            <a:ext cx="6769100" cy="5019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>
                <a:cs typeface="Trebuchet MS" pitchFamily="34" charset="0"/>
              </a:rPr>
              <a:t>Radionica:“Bajka o dvorcu“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hr-HR" smtClean="0">
                <a:solidFill>
                  <a:schemeClr val="tx1"/>
                </a:solidFill>
                <a:latin typeface="Comic Sans MS" pitchFamily="66" charset="0"/>
              </a:rPr>
              <a:t>Voditeljica: Snježana Sveticki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hr-HR" smtClean="0">
                <a:solidFill>
                  <a:schemeClr val="tx1"/>
                </a:solidFill>
                <a:latin typeface="Comic Sans MS" pitchFamily="66" charset="0"/>
              </a:rPr>
              <a:t>Sudjeluju učenici drugog razreda izrađujući slikovnicu: „Dvorac iz bajke” koja prikazuje povijest Zrinskih i Frankopana te Katarinine novčiće na poklopcima od jogurta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196" name="Rezervirano mjesto datuma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sr-Latn-CS" smtClean="0">
                <a:solidFill>
                  <a:schemeClr val="tx1"/>
                </a:solidFill>
              </a:rPr>
              <a:t>10.10.2012.</a:t>
            </a:r>
          </a:p>
        </p:txBody>
      </p:sp>
      <p:sp>
        <p:nvSpPr>
          <p:cNvPr id="8197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sr-Latn-CS" smtClean="0">
                <a:solidFill>
                  <a:schemeClr val="tx1"/>
                </a:solidFill>
              </a:rPr>
              <a:t>Osnovna škola Dr.Branimira Markovića Ravna Gora</a:t>
            </a:r>
          </a:p>
        </p:txBody>
      </p:sp>
      <p:sp>
        <p:nvSpPr>
          <p:cNvPr id="8198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5A7EE7-5903-46F3-A4F9-851EC5E2F39C}" type="slidenum">
              <a:rPr lang="hr-HR" smtClean="0">
                <a:solidFill>
                  <a:schemeClr val="tx1"/>
                </a:solidFill>
              </a:rPr>
              <a:pPr/>
              <a:t>6</a:t>
            </a:fld>
            <a:endParaRPr lang="hr-HR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smtClean="0">
              <a:cs typeface="Trebuchet MS" pitchFamily="34" charset="0"/>
            </a:endParaRPr>
          </a:p>
        </p:txBody>
      </p:sp>
      <p:pic>
        <p:nvPicPr>
          <p:cNvPr id="13315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870075" y="1806575"/>
            <a:ext cx="5403850" cy="405288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/>
              <a:t>10.10.2012.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Osnovna škola Dr.Branimira Markovića Ravna Gora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14D49-7950-424F-88E3-236EE8D192A8}" type="slidenum">
              <a:rPr lang="hr-HR" smtClean="0"/>
              <a:pPr>
                <a:defRPr/>
              </a:pPr>
              <a:t>7</a:t>
            </a:fld>
            <a:endParaRPr lang="hr-HR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>
                <a:cs typeface="Trebuchet MS" pitchFamily="34" charset="0"/>
              </a:rPr>
              <a:t>Radionica: „Dvorci županije”</a:t>
            </a:r>
          </a:p>
        </p:txBody>
      </p:sp>
      <p:sp>
        <p:nvSpPr>
          <p:cNvPr id="1024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Voditeljica: Jadranka Pintar</a:t>
            </a:r>
          </a:p>
          <a:p>
            <a:r>
              <a:rPr lang="hr-HR" smtClean="0"/>
              <a:t>Sudjeluju učenici trećeg razreda izrađujući plakat o dvorcima u našem kraju na hamer papiru  i pišu sastavak o dvorcu. Podatke i materijale o dvorcima učenici su prikupljali zajedno sa svojim roditeljima. 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/>
              <a:t>10.10.2012.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Osnovna škola Dr.Branimira Markovića Ravna Gora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0D3B8-8EE1-49C5-A303-3C7041B31C29}" type="slidenum">
              <a:rPr lang="hr-HR" smtClean="0"/>
              <a:pPr>
                <a:defRPr/>
              </a:pPr>
              <a:t>8</a:t>
            </a:fld>
            <a:endParaRPr lang="hr-HR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smtClean="0">
              <a:cs typeface="Trebuchet MS" pitchFamily="34" charset="0"/>
            </a:endParaRPr>
          </a:p>
        </p:txBody>
      </p:sp>
      <p:pic>
        <p:nvPicPr>
          <p:cNvPr id="17411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870075" y="1806575"/>
            <a:ext cx="5403850" cy="4052888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zervirano mjesto datum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/>
              <a:t>10.10.2012.</a:t>
            </a: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/>
              <a:t>Osnovna škola Dr.Branimira Markovića Ravna Gora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86BCB-66E8-4E18-875E-D7BBCBC7B567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TC102455596[[fn=Proljeće]]</Template>
  <TotalTime>495</TotalTime>
  <Words>804</Words>
  <Application>Microsoft Office PowerPoint</Application>
  <PresentationFormat>Prikaz na zaslonu (4:3)</PresentationFormat>
  <Paragraphs>117</Paragraphs>
  <Slides>25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31" baseType="lpstr">
      <vt:lpstr>Arial</vt:lpstr>
      <vt:lpstr>Verdana</vt:lpstr>
      <vt:lpstr>Trebuchet MS</vt:lpstr>
      <vt:lpstr>Wingdings 2</vt:lpstr>
      <vt:lpstr>Comic Sans MS</vt:lpstr>
      <vt:lpstr>Spring</vt:lpstr>
      <vt:lpstr>  </vt:lpstr>
      <vt:lpstr>Slajd 2</vt:lpstr>
      <vt:lpstr>Radionica: „Dvorac Stara Sušica-jel to neka bajka“</vt:lpstr>
      <vt:lpstr>Radionica: „Patuljkasto-princezasta priča o dvorcu” </vt:lpstr>
      <vt:lpstr>Slajd 5</vt:lpstr>
      <vt:lpstr>Radionica:“Bajka o dvorcu“</vt:lpstr>
      <vt:lpstr>Slajd 7</vt:lpstr>
      <vt:lpstr>Radionica: „Dvorci županije”</vt:lpstr>
      <vt:lpstr>Slajd 9</vt:lpstr>
      <vt:lpstr>Radionica:”Dvorac”</vt:lpstr>
      <vt:lpstr>Slajd 11</vt:lpstr>
      <vt:lpstr>Radionica: „Šuška ljepotica kroz godišnja doba”</vt:lpstr>
      <vt:lpstr>Slajd 13</vt:lpstr>
      <vt:lpstr>Radionica: „Stare viteške igre i običaji”</vt:lpstr>
      <vt:lpstr>Slajd 15</vt:lpstr>
      <vt:lpstr>Radionica: „Kolači i pite iz vremena zrinsko-frankopanskih”</vt:lpstr>
      <vt:lpstr>Slajd 17</vt:lpstr>
      <vt:lpstr>Radionica: „Astronomija u XVIII. st.”</vt:lpstr>
      <vt:lpstr>Slajd 19</vt:lpstr>
      <vt:lpstr>Radionica: „Rimske i arapske brojke”</vt:lpstr>
      <vt:lpstr>Slajd 21</vt:lpstr>
      <vt:lpstr>Radionica: „Papevama  i tancama po šuški”</vt:lpstr>
      <vt:lpstr>Slajd 23</vt:lpstr>
      <vt:lpstr> Radionica: „Zanimljivosti o dvorcu”</vt:lpstr>
      <vt:lpstr>Slajd 25</vt:lpstr>
    </vt:vector>
  </TitlesOfParts>
  <Manager>Tihana</Manager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DIJETE NA INTERNETU</dc:title>
  <dc:creator>AMD</dc:creator>
  <cp:lastModifiedBy>OŠ Ravna Gora</cp:lastModifiedBy>
  <cp:revision>73</cp:revision>
  <dcterms:created xsi:type="dcterms:W3CDTF">2010-02-16T21:09:03Z</dcterms:created>
  <dcterms:modified xsi:type="dcterms:W3CDTF">2012-10-24T11:46:20Z</dcterms:modified>
</cp:coreProperties>
</file>