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0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0.96</c:v>
                </c:pt>
                <c:pt idx="1">
                  <c:v>0.04</c:v>
                </c:pt>
              </c:numCache>
            </c:numRef>
          </c:val>
        </c:ser>
        <c:axId val="100770176"/>
        <c:axId val="100771712"/>
      </c:barChart>
      <c:catAx>
        <c:axId val="100770176"/>
        <c:scaling>
          <c:orientation val="minMax"/>
        </c:scaling>
        <c:axPos val="b"/>
        <c:tickLblPos val="nextTo"/>
        <c:crossAx val="100771712"/>
        <c:crosses val="autoZero"/>
        <c:auto val="1"/>
        <c:lblAlgn val="ctr"/>
        <c:lblOffset val="100"/>
      </c:catAx>
      <c:valAx>
        <c:axId val="100771712"/>
        <c:scaling>
          <c:orientation val="minMax"/>
        </c:scaling>
        <c:axPos val="l"/>
        <c:majorGridlines/>
        <c:numFmt formatCode="0%" sourceLinked="1"/>
        <c:tickLblPos val="nextTo"/>
        <c:crossAx val="1007701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Manje od 10</c:v>
                </c:pt>
                <c:pt idx="1">
                  <c:v>Više od 10</c:v>
                </c:pt>
                <c:pt idx="2">
                  <c:v>Nešto drugo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0.43</c:v>
                </c:pt>
                <c:pt idx="1">
                  <c:v>0.11</c:v>
                </c:pt>
                <c:pt idx="2" formatCode="General">
                  <c:v>3.5</c:v>
                </c:pt>
              </c:numCache>
            </c:numRef>
          </c:val>
        </c:ser>
        <c:shape val="cylinder"/>
        <c:axId val="101336960"/>
        <c:axId val="104663680"/>
        <c:axId val="0"/>
      </c:bar3DChart>
      <c:catAx>
        <c:axId val="101336960"/>
        <c:scaling>
          <c:orientation val="minMax"/>
        </c:scaling>
        <c:axPos val="b"/>
        <c:tickLblPos val="nextTo"/>
        <c:crossAx val="104663680"/>
        <c:crosses val="autoZero"/>
        <c:auto val="1"/>
        <c:lblAlgn val="ctr"/>
        <c:lblOffset val="100"/>
      </c:catAx>
      <c:valAx>
        <c:axId val="104663680"/>
        <c:scaling>
          <c:orientation val="minMax"/>
        </c:scaling>
        <c:axPos val="l"/>
        <c:majorGridlines/>
        <c:numFmt formatCode="0%" sourceLinked="1"/>
        <c:tickLblPos val="nextTo"/>
        <c:crossAx val="1013369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0.13</c:v>
                </c:pt>
                <c:pt idx="1">
                  <c:v>0.87</c:v>
                </c:pt>
              </c:numCache>
            </c:numRef>
          </c:val>
        </c:ser>
        <c:axId val="110576768"/>
        <c:axId val="110580480"/>
      </c:barChart>
      <c:catAx>
        <c:axId val="110576768"/>
        <c:scaling>
          <c:orientation val="minMax"/>
        </c:scaling>
        <c:axPos val="b"/>
        <c:tickLblPos val="nextTo"/>
        <c:crossAx val="110580480"/>
        <c:crosses val="autoZero"/>
        <c:auto val="1"/>
        <c:lblAlgn val="ctr"/>
        <c:lblOffset val="100"/>
      </c:catAx>
      <c:valAx>
        <c:axId val="110580480"/>
        <c:scaling>
          <c:orientation val="minMax"/>
        </c:scaling>
        <c:axPos val="l"/>
        <c:majorGridlines/>
        <c:numFmt formatCode="0%" sourceLinked="1"/>
        <c:tickLblPos val="nextTo"/>
        <c:crossAx val="1105767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0.13</c:v>
                </c:pt>
                <c:pt idx="1">
                  <c:v>0.87000000000000022</c:v>
                </c:pt>
              </c:numCache>
            </c:numRef>
          </c:val>
        </c:ser>
        <c:axId val="110758912"/>
        <c:axId val="110928640"/>
      </c:barChart>
      <c:catAx>
        <c:axId val="110758912"/>
        <c:scaling>
          <c:orientation val="minMax"/>
        </c:scaling>
        <c:axPos val="b"/>
        <c:tickLblPos val="nextTo"/>
        <c:crossAx val="110928640"/>
        <c:crosses val="autoZero"/>
        <c:auto val="1"/>
        <c:lblAlgn val="ctr"/>
        <c:lblOffset val="100"/>
      </c:catAx>
      <c:valAx>
        <c:axId val="110928640"/>
        <c:scaling>
          <c:orientation val="minMax"/>
        </c:scaling>
        <c:axPos val="l"/>
        <c:majorGridlines/>
        <c:numFmt formatCode="0%" sourceLinked="1"/>
        <c:tickLblPos val="nextTo"/>
        <c:crossAx val="1107589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JEDNAKO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0.34</c:v>
                </c:pt>
                <c:pt idx="1">
                  <c:v>0.3</c:v>
                </c:pt>
                <c:pt idx="2">
                  <c:v>0.36</c:v>
                </c:pt>
              </c:numCache>
            </c:numRef>
          </c:val>
        </c:ser>
        <c:shape val="cone"/>
        <c:axId val="111605248"/>
        <c:axId val="111607168"/>
        <c:axId val="61234688"/>
      </c:bar3DChart>
      <c:catAx>
        <c:axId val="111605248"/>
        <c:scaling>
          <c:orientation val="minMax"/>
        </c:scaling>
        <c:axPos val="b"/>
        <c:tickLblPos val="nextTo"/>
        <c:crossAx val="111607168"/>
        <c:crosses val="autoZero"/>
        <c:auto val="1"/>
        <c:lblAlgn val="ctr"/>
        <c:lblOffset val="100"/>
      </c:catAx>
      <c:valAx>
        <c:axId val="111607168"/>
        <c:scaling>
          <c:orientation val="minMax"/>
        </c:scaling>
        <c:axPos val="l"/>
        <c:majorGridlines/>
        <c:numFmt formatCode="0%" sourceLinked="1"/>
        <c:tickLblPos val="nextTo"/>
        <c:crossAx val="111605248"/>
        <c:crosses val="autoZero"/>
        <c:crossBetween val="between"/>
      </c:valAx>
      <c:serAx>
        <c:axId val="61234688"/>
        <c:scaling>
          <c:orientation val="minMax"/>
        </c:scaling>
        <c:delete val="1"/>
        <c:axPos val="b"/>
        <c:tickLblPos val="nextTo"/>
        <c:crossAx val="111607168"/>
        <c:crosses val="autoZero"/>
      </c:serAx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0.93</c:v>
                </c:pt>
                <c:pt idx="1">
                  <c:v>7.0000000000000007E-2</c:v>
                </c:pt>
              </c:numCache>
            </c:numRef>
          </c:val>
        </c:ser>
        <c:axId val="110588288"/>
        <c:axId val="111589632"/>
      </c:barChart>
      <c:catAx>
        <c:axId val="110588288"/>
        <c:scaling>
          <c:orientation val="minMax"/>
        </c:scaling>
        <c:axPos val="b"/>
        <c:tickLblPos val="nextTo"/>
        <c:crossAx val="111589632"/>
        <c:crosses val="autoZero"/>
        <c:auto val="1"/>
        <c:lblAlgn val="ctr"/>
        <c:lblOffset val="100"/>
      </c:catAx>
      <c:valAx>
        <c:axId val="111589632"/>
        <c:scaling>
          <c:orientation val="minMax"/>
        </c:scaling>
        <c:axPos val="l"/>
        <c:majorGridlines/>
        <c:numFmt formatCode="0%" sourceLinked="1"/>
        <c:tickLblPos val="nextTo"/>
        <c:crossAx val="1105882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0.51</c:v>
                </c:pt>
                <c:pt idx="1">
                  <c:v>0.49</c:v>
                </c:pt>
              </c:numCache>
            </c:numRef>
          </c:val>
        </c:ser>
        <c:axId val="112357376"/>
        <c:axId val="112360064"/>
      </c:barChart>
      <c:catAx>
        <c:axId val="112357376"/>
        <c:scaling>
          <c:orientation val="minMax"/>
        </c:scaling>
        <c:axPos val="b"/>
        <c:tickLblPos val="nextTo"/>
        <c:crossAx val="112360064"/>
        <c:crosses val="autoZero"/>
        <c:auto val="1"/>
        <c:lblAlgn val="ctr"/>
        <c:lblOffset val="100"/>
      </c:catAx>
      <c:valAx>
        <c:axId val="112360064"/>
        <c:scaling>
          <c:orientation val="minMax"/>
        </c:scaling>
        <c:axPos val="l"/>
        <c:majorGridlines/>
        <c:numFmt formatCode="0%" sourceLinked="1"/>
        <c:tickLblPos val="nextTo"/>
        <c:crossAx val="1123573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</c:v>
                </c:pt>
                <c:pt idx="1">
                  <c:v>0.7</c:v>
                </c:pt>
              </c:numCache>
            </c:numRef>
          </c:val>
        </c:ser>
        <c:axId val="112376832"/>
        <c:axId val="112380160"/>
      </c:barChart>
      <c:catAx>
        <c:axId val="112376832"/>
        <c:scaling>
          <c:orientation val="minMax"/>
        </c:scaling>
        <c:axPos val="b"/>
        <c:tickLblPos val="nextTo"/>
        <c:crossAx val="112380160"/>
        <c:crosses val="autoZero"/>
        <c:auto val="1"/>
        <c:lblAlgn val="ctr"/>
        <c:lblOffset val="100"/>
      </c:catAx>
      <c:valAx>
        <c:axId val="112380160"/>
        <c:scaling>
          <c:orientation val="minMax"/>
        </c:scaling>
        <c:axPos val="l"/>
        <c:majorGridlines/>
        <c:numFmt formatCode="0%" sourceLinked="1"/>
        <c:tickLblPos val="nextTo"/>
        <c:crossAx val="1123768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DA 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0.38</c:v>
                </c:pt>
                <c:pt idx="1">
                  <c:v>0.62</c:v>
                </c:pt>
              </c:numCache>
            </c:numRef>
          </c:val>
        </c:ser>
        <c:axId val="112337664"/>
        <c:axId val="112636288"/>
      </c:barChart>
      <c:catAx>
        <c:axId val="112337664"/>
        <c:scaling>
          <c:orientation val="minMax"/>
        </c:scaling>
        <c:axPos val="b"/>
        <c:tickLblPos val="nextTo"/>
        <c:crossAx val="112636288"/>
        <c:crosses val="autoZero"/>
        <c:auto val="1"/>
        <c:lblAlgn val="ctr"/>
        <c:lblOffset val="100"/>
      </c:catAx>
      <c:valAx>
        <c:axId val="112636288"/>
        <c:scaling>
          <c:orientation val="minMax"/>
        </c:scaling>
        <c:axPos val="l"/>
        <c:majorGridlines/>
        <c:numFmt formatCode="0%" sourceLinked="1"/>
        <c:tickLblPos val="nextTo"/>
        <c:crossAx val="1123376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explosion val="43"/>
          </c:dPt>
          <c:dLbls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0.13</c:v>
                </c:pt>
                <c:pt idx="1">
                  <c:v>0.87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0.06</c:v>
                </c:pt>
                <c:pt idx="1">
                  <c:v>0.94</c:v>
                </c:pt>
              </c:numCache>
            </c:numRef>
          </c:val>
        </c:ser>
        <c:axId val="117337472"/>
        <c:axId val="112637056"/>
      </c:barChart>
      <c:catAx>
        <c:axId val="117337472"/>
        <c:scaling>
          <c:orientation val="minMax"/>
        </c:scaling>
        <c:axPos val="b"/>
        <c:tickLblPos val="nextTo"/>
        <c:crossAx val="112637056"/>
        <c:crosses val="autoZero"/>
        <c:auto val="1"/>
        <c:lblAlgn val="ctr"/>
        <c:lblOffset val="100"/>
      </c:catAx>
      <c:valAx>
        <c:axId val="112637056"/>
        <c:scaling>
          <c:orientation val="minMax"/>
        </c:scaling>
        <c:axPos val="l"/>
        <c:majorGridlines/>
        <c:numFmt formatCode="0%" sourceLinked="1"/>
        <c:tickLblPos val="nextTo"/>
        <c:crossAx val="1173374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Pola sata dnevno</c:v>
                </c:pt>
                <c:pt idx="1">
                  <c:v>1-2 sata</c:v>
                </c:pt>
                <c:pt idx="2">
                  <c:v>Više od tri sata</c:v>
                </c:pt>
                <c:pt idx="3">
                  <c:v>Ostalo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0.26</c:v>
                </c:pt>
                <c:pt idx="1">
                  <c:v>0.21</c:v>
                </c:pt>
                <c:pt idx="2">
                  <c:v>0.14000000000000001</c:v>
                </c:pt>
                <c:pt idx="3">
                  <c:v>0.39</c:v>
                </c:pt>
              </c:numCache>
            </c:numRef>
          </c:val>
        </c:ser>
        <c:shape val="cylinder"/>
        <c:axId val="61272832"/>
        <c:axId val="71567616"/>
        <c:axId val="0"/>
      </c:bar3DChart>
      <c:catAx>
        <c:axId val="61272832"/>
        <c:scaling>
          <c:orientation val="minMax"/>
        </c:scaling>
        <c:axPos val="b"/>
        <c:tickLblPos val="nextTo"/>
        <c:crossAx val="71567616"/>
        <c:crosses val="autoZero"/>
        <c:auto val="1"/>
        <c:lblAlgn val="ctr"/>
        <c:lblOffset val="100"/>
      </c:catAx>
      <c:valAx>
        <c:axId val="71567616"/>
        <c:scaling>
          <c:orientation val="minMax"/>
        </c:scaling>
        <c:axPos val="l"/>
        <c:majorGridlines/>
        <c:numFmt formatCode="0%" sourceLinked="1"/>
        <c:tickLblPos val="nextTo"/>
        <c:crossAx val="612728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PRIJATELJU</c:v>
                </c:pt>
                <c:pt idx="1">
                  <c:v>RODITELJU</c:v>
                </c:pt>
                <c:pt idx="2">
                  <c:v>UČITELJU</c:v>
                </c:pt>
                <c:pt idx="3">
                  <c:v>POLICIJI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0.15</c:v>
                </c:pt>
                <c:pt idx="1">
                  <c:v>0.69</c:v>
                </c:pt>
                <c:pt idx="2">
                  <c:v>0.01</c:v>
                </c:pt>
                <c:pt idx="3">
                  <c:v>0.15</c:v>
                </c:pt>
              </c:numCache>
            </c:numRef>
          </c:val>
        </c:ser>
        <c:shape val="cone"/>
        <c:axId val="102000128"/>
        <c:axId val="113128960"/>
        <c:axId val="98109632"/>
      </c:bar3DChart>
      <c:catAx>
        <c:axId val="102000128"/>
        <c:scaling>
          <c:orientation val="minMax"/>
        </c:scaling>
        <c:axPos val="b"/>
        <c:tickLblPos val="nextTo"/>
        <c:crossAx val="113128960"/>
        <c:crosses val="autoZero"/>
        <c:auto val="1"/>
        <c:lblAlgn val="ctr"/>
        <c:lblOffset val="100"/>
      </c:catAx>
      <c:valAx>
        <c:axId val="113128960"/>
        <c:scaling>
          <c:orientation val="minMax"/>
        </c:scaling>
        <c:axPos val="l"/>
        <c:majorGridlines/>
        <c:numFmt formatCode="0%" sourceLinked="1"/>
        <c:tickLblPos val="nextTo"/>
        <c:crossAx val="102000128"/>
        <c:crosses val="autoZero"/>
        <c:crossBetween val="between"/>
      </c:valAx>
      <c:serAx>
        <c:axId val="98109632"/>
        <c:scaling>
          <c:orientation val="minMax"/>
        </c:scaling>
        <c:delete val="1"/>
        <c:axPos val="b"/>
        <c:tickLblPos val="nextTo"/>
        <c:crossAx val="113128960"/>
        <c:crosses val="autoZero"/>
      </c:serAx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0.97</c:v>
                </c:pt>
                <c:pt idx="1">
                  <c:v>0.03</c:v>
                </c:pt>
              </c:numCache>
            </c:numRef>
          </c:val>
        </c:ser>
        <c:shape val="cone"/>
        <c:axId val="71699072"/>
        <c:axId val="83684352"/>
        <c:axId val="0"/>
      </c:bar3DChart>
      <c:catAx>
        <c:axId val="71699072"/>
        <c:scaling>
          <c:orientation val="minMax"/>
        </c:scaling>
        <c:axPos val="b"/>
        <c:tickLblPos val="nextTo"/>
        <c:crossAx val="83684352"/>
        <c:crosses val="autoZero"/>
        <c:auto val="1"/>
        <c:lblAlgn val="ctr"/>
        <c:lblOffset val="100"/>
      </c:catAx>
      <c:valAx>
        <c:axId val="83684352"/>
        <c:scaling>
          <c:orientation val="minMax"/>
        </c:scaling>
        <c:axPos val="l"/>
        <c:majorGridlines/>
        <c:numFmt formatCode="0%" sourceLinked="1"/>
        <c:tickLblPos val="nextTo"/>
        <c:crossAx val="716990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0.65</c:v>
                </c:pt>
                <c:pt idx="1">
                  <c:v>0.35</c:v>
                </c:pt>
              </c:numCache>
            </c:numRef>
          </c:val>
        </c:ser>
        <c:shape val="cylinder"/>
        <c:axId val="95752960"/>
        <c:axId val="95754880"/>
        <c:axId val="44345536"/>
      </c:bar3DChart>
      <c:catAx>
        <c:axId val="95752960"/>
        <c:scaling>
          <c:orientation val="minMax"/>
        </c:scaling>
        <c:axPos val="b"/>
        <c:tickLblPos val="nextTo"/>
        <c:crossAx val="95754880"/>
        <c:crosses val="autoZero"/>
        <c:auto val="1"/>
        <c:lblAlgn val="ctr"/>
        <c:lblOffset val="100"/>
      </c:catAx>
      <c:valAx>
        <c:axId val="95754880"/>
        <c:scaling>
          <c:orientation val="minMax"/>
        </c:scaling>
        <c:axPos val="l"/>
        <c:majorGridlines/>
        <c:numFmt formatCode="0%" sourceLinked="1"/>
        <c:tickLblPos val="nextTo"/>
        <c:crossAx val="95752960"/>
        <c:crosses val="autoZero"/>
        <c:crossBetween val="between"/>
      </c:valAx>
      <c:serAx>
        <c:axId val="44345536"/>
        <c:scaling>
          <c:orientation val="minMax"/>
        </c:scaling>
        <c:axPos val="b"/>
        <c:tickLblPos val="nextTo"/>
        <c:crossAx val="95754880"/>
        <c:crosses val="autoZero"/>
      </c:serAx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Sam/a</c:v>
                </c:pt>
                <c:pt idx="1">
                  <c:v>Prijatelja</c:v>
                </c:pt>
                <c:pt idx="2">
                  <c:v>Roditelja</c:v>
                </c:pt>
                <c:pt idx="3">
                  <c:v>Nekog drugog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0.11</c:v>
                </c:pt>
                <c:pt idx="1">
                  <c:v>0.04</c:v>
                </c:pt>
                <c:pt idx="2">
                  <c:v>0.39</c:v>
                </c:pt>
                <c:pt idx="3">
                  <c:v>0.46</c:v>
                </c:pt>
              </c:numCache>
            </c:numRef>
          </c:val>
        </c:ser>
        <c:shape val="cylinder"/>
        <c:axId val="79222656"/>
        <c:axId val="83636608"/>
        <c:axId val="0"/>
      </c:bar3DChart>
      <c:catAx>
        <c:axId val="79222656"/>
        <c:scaling>
          <c:orientation val="minMax"/>
        </c:scaling>
        <c:axPos val="b"/>
        <c:tickLblPos val="nextTo"/>
        <c:crossAx val="83636608"/>
        <c:crosses val="autoZero"/>
        <c:auto val="1"/>
        <c:lblAlgn val="ctr"/>
        <c:lblOffset val="100"/>
      </c:catAx>
      <c:valAx>
        <c:axId val="83636608"/>
        <c:scaling>
          <c:orientation val="minMax"/>
        </c:scaling>
        <c:axPos val="l"/>
        <c:majorGridlines/>
        <c:numFmt formatCode="0%" sourceLinked="1"/>
        <c:tickLblPos val="nextTo"/>
        <c:crossAx val="792226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Stariji od 10</c:v>
                </c:pt>
                <c:pt idx="1">
                  <c:v>Stariji od 12</c:v>
                </c:pt>
                <c:pt idx="2">
                  <c:v>Stariji od 18</c:v>
                </c:pt>
                <c:pt idx="3">
                  <c:v>Nema ograničenja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0.08</c:v>
                </c:pt>
                <c:pt idx="1">
                  <c:v>0.69</c:v>
                </c:pt>
                <c:pt idx="2">
                  <c:v>0.13</c:v>
                </c:pt>
                <c:pt idx="3">
                  <c:v>0.1</c:v>
                </c:pt>
              </c:numCache>
            </c:numRef>
          </c:val>
        </c:ser>
        <c:overlap val="100"/>
        <c:axId val="96431488"/>
        <c:axId val="97072640"/>
      </c:barChart>
      <c:catAx>
        <c:axId val="96431488"/>
        <c:scaling>
          <c:orientation val="minMax"/>
        </c:scaling>
        <c:axPos val="b"/>
        <c:tickLblPos val="nextTo"/>
        <c:crossAx val="97072640"/>
        <c:crosses val="autoZero"/>
        <c:auto val="1"/>
        <c:lblAlgn val="ctr"/>
        <c:lblOffset val="100"/>
      </c:catAx>
      <c:valAx>
        <c:axId val="97072640"/>
        <c:scaling>
          <c:orientation val="minMax"/>
        </c:scaling>
        <c:axPos val="l"/>
        <c:majorGridlines/>
        <c:numFmt formatCode="0%" sourceLinked="1"/>
        <c:tickLblPos val="nextTo"/>
        <c:crossAx val="964314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RIJETKO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0.15</c:v>
                </c:pt>
                <c:pt idx="1">
                  <c:v>0.82</c:v>
                </c:pt>
                <c:pt idx="2">
                  <c:v>0.03</c:v>
                </c:pt>
              </c:numCache>
            </c:numRef>
          </c:val>
        </c:ser>
        <c:overlap val="100"/>
        <c:axId val="60851328"/>
        <c:axId val="97626752"/>
      </c:barChart>
      <c:catAx>
        <c:axId val="60851328"/>
        <c:scaling>
          <c:orientation val="minMax"/>
        </c:scaling>
        <c:axPos val="b"/>
        <c:tickLblPos val="nextTo"/>
        <c:crossAx val="97626752"/>
        <c:crosses val="autoZero"/>
        <c:auto val="1"/>
        <c:lblAlgn val="ctr"/>
        <c:lblOffset val="100"/>
      </c:catAx>
      <c:valAx>
        <c:axId val="97626752"/>
        <c:scaling>
          <c:orientation val="minMax"/>
        </c:scaling>
        <c:axPos val="l"/>
        <c:majorGridlines/>
        <c:numFmt formatCode="0%" sourceLinked="1"/>
        <c:tickLblPos val="nextTo"/>
        <c:crossAx val="608513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0.19</c:v>
                </c:pt>
                <c:pt idx="1">
                  <c:v>0.81</c:v>
                </c:pt>
              </c:numCache>
            </c:numRef>
          </c:val>
        </c:ser>
        <c:axId val="96429184"/>
        <c:axId val="97084928"/>
      </c:barChart>
      <c:catAx>
        <c:axId val="96429184"/>
        <c:scaling>
          <c:orientation val="minMax"/>
        </c:scaling>
        <c:axPos val="b"/>
        <c:tickLblPos val="nextTo"/>
        <c:crossAx val="97084928"/>
        <c:crosses val="autoZero"/>
        <c:auto val="1"/>
        <c:lblAlgn val="ctr"/>
        <c:lblOffset val="100"/>
      </c:catAx>
      <c:valAx>
        <c:axId val="97084928"/>
        <c:scaling>
          <c:orientation val="minMax"/>
        </c:scaling>
        <c:axPos val="l"/>
        <c:majorGridlines/>
        <c:numFmt formatCode="0%" sourceLinked="1"/>
        <c:tickLblPos val="nextTo"/>
        <c:crossAx val="964291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explosion val="43"/>
          </c:dPt>
          <c:dLbls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0.18</c:v>
                </c:pt>
                <c:pt idx="1">
                  <c:v>0.82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70B80-A2F2-490A-B13C-B22F39F43BBD}" type="datetimeFigureOut">
              <a:rPr lang="sr-Latn-CS" smtClean="0"/>
              <a:t>22.2.2017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E2A44-85DF-4223-B05A-652719184D2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B7CDEB2-B671-42CC-9E53-D5AC17A005EA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2117-5680-4A52-9059-079C968056E6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5192-BB32-438A-8327-65BA4502F2C4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15F4-06AD-4BE6-A628-12464AFBF94D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5CC5-1CF5-41E4-8C4E-A440AF249FFA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28C5-038B-43C7-8404-708010BBDA64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E376-9FD2-4AE8-9FBF-D7429F196737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8F53-A883-4F35-8CC6-2E0FBAEFDACB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8C84-6C7E-46DE-A5D4-1A9B30C53F1C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71A0-3B87-48CB-AA3E-6F0DFED3F307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CC10-32B6-4859-881B-DFAA70BB413D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059D741-9040-4DFC-99B7-75665DAA3A0E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SIGURNOST NA INTERNETU</a:t>
            </a:r>
            <a:br>
              <a:rPr lang="hr-HR" dirty="0" smtClean="0"/>
            </a:br>
            <a:r>
              <a:rPr lang="hr-HR" dirty="0" smtClean="0"/>
              <a:t>- analiza ankete -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55726" y="4882924"/>
            <a:ext cx="36837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21DA-0680-4D81-BBC9-799CEBB1356F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0163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8. KOLIKO PRIJATELJA IMAŠ NA FACEBOOKU?</a:t>
            </a:r>
            <a:br>
              <a:rPr lang="hr-HR" dirty="0" smtClean="0"/>
            </a:br>
            <a:r>
              <a:rPr lang="hr-HR" dirty="0" smtClean="0"/>
              <a:t>9. PRIHVAĆAŠ LI PRIJATELJSTVO OSOBE KOJU NISI UPOZNAO u STVARNOSTI?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6000" dirty="0" smtClean="0"/>
              <a:t>10 - 400</a:t>
            </a:r>
            <a:endParaRPr lang="hr-HR" sz="6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5989638" y="2286000"/>
          <a:ext cx="47545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6A38-85CC-4B29-B573-95EB3A7473CE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10. JESI LI IKADA BIO ILI JESI ČLAN NEKE GRUPE NA FACEBOOKU-U ILI VIBER-U U KOJOJ SU BILE OSOBE KOJE NE POZNAJEŠ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6D6A-D035-469A-9AE6-8A1FF02B7594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11. JESI LI IKAD PREKO PORUKE DOBIO FOTOGRAFIJU NEPOZNATE OSOBE?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892D-2000-4126-A9A7-5BD55B373F7E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12. Koliko imaš blokiranih osoba na društvenim mrežama?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9D8B-E682-43B8-B3F3-F06BA46513AD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13. KOJI JE RAZLOG BLOKIRANJA OSOBA NA DRUŠTVENIM MREŽAMA?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hr-HR" dirty="0" smtClean="0"/>
              <a:t> Išao mi je na živce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Bio je nepoznat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Neprijateljstvo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Svađa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Vrijeđanje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Neugodnost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Sigurnost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Naporni su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hr-HR" dirty="0" smtClean="0"/>
              <a:t>Ne družim se više s njima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Dosadni su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Uznemirujući statusi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Nasilni sadržaj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Nepoželjne poruke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Poruke od stranaca</a:t>
            </a:r>
            <a:endParaRPr lang="hr-H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33B9-EB39-43AA-BFA9-C7D500F44A77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14. JE LI TI SE DOGODILO DA JE NETKO OBJAVIO TVOJU SLIKU BEZ TVOG ZNANJA?</a:t>
            </a:r>
            <a:endParaRPr lang="hr-H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28C5-038B-43C7-8404-708010BBDA64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15. JE LI TE NETKO VRIJEĐAO NA DRUŠTVENIM MREŽAMA?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15F4-06AD-4BE6-A628-12464AFBF94D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6" name="Content Placeholder 7"/>
          <p:cNvGraphicFramePr>
            <a:graphicFrameLocks noGrp="1"/>
          </p:cNvGraphicFramePr>
          <p:nvPr>
            <p:ph idx="1"/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16. JESI LI ČEŠĆE NA INTERNETU AKO SI SAM/SAMA DOMA?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15F4-06AD-4BE6-A628-12464AFBF94D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17. ZNAJU LI TVOJI RODITELJI DA KORISTIŠ DRUŠTVENE MREŽE?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15F4-06AD-4BE6-A628-12464AFBF94D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18. JESI LI IKAD RAZGOVARAO S NEKIM O OPASNOSTIMA NA INTERNETU?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1023938" y="2286000"/>
          <a:ext cx="47545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- roditeljima</a:t>
            </a:r>
          </a:p>
          <a:p>
            <a:r>
              <a:rPr lang="hr-HR" dirty="0" smtClean="0"/>
              <a:t>- učiteljima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15F4-06AD-4BE6-A628-12464AFBF94D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- anketa provedena uz Dan sigurnijeg Interneta</a:t>
            </a:r>
          </a:p>
          <a:p>
            <a:r>
              <a:rPr lang="hr-HR" dirty="0" smtClean="0"/>
              <a:t>- ispitanici: učenici 3. do 8. razreda OŠ Dr. Branimira Markovića Ravna Gora</a:t>
            </a:r>
          </a:p>
          <a:p>
            <a:r>
              <a:rPr lang="hr-HR" dirty="0" smtClean="0"/>
              <a:t>- Broj ispitanika: 72 (36 dječaka i 36 djevojčica)</a:t>
            </a:r>
          </a:p>
          <a:p>
            <a:r>
              <a:rPr lang="hr-HR" dirty="0" smtClean="0"/>
              <a:t>- Broj pitanja – 23</a:t>
            </a:r>
          </a:p>
          <a:p>
            <a:r>
              <a:rPr lang="hr-HR" dirty="0" smtClean="0"/>
              <a:t>- Ciljevi:</a:t>
            </a:r>
          </a:p>
          <a:p>
            <a:r>
              <a:rPr lang="hr-HR" dirty="0" smtClean="0"/>
              <a:t>- utvrditi izloženost učenika internetskim sadržajima</a:t>
            </a:r>
          </a:p>
          <a:p>
            <a:r>
              <a:rPr lang="hr-HR" dirty="0" smtClean="0"/>
              <a:t>- utvrditi opasnosti na internetu za učenike škole</a:t>
            </a:r>
          </a:p>
          <a:p>
            <a:r>
              <a:rPr lang="hr-HR" dirty="0" smtClean="0"/>
              <a:t>- utvrditi dostupnost znanja o opasnostima na internetu</a:t>
            </a:r>
            <a:endParaRPr lang="hr-H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59338" y="3696788"/>
            <a:ext cx="3866606" cy="2220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46A0-9B22-4B3E-A3A4-0BE68BB745DD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19. IMAŠ LI SVOJ YOU TUBE KANAL?</a:t>
            </a:r>
            <a:endParaRPr lang="hr-H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28C5-038B-43C7-8404-708010BBDA64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20. KADA IGRAŠ NEKU IGRICU DOPISUJEŠ LI SE UNUTAR IGRICE?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15F4-06AD-4BE6-A628-12464AFBF94D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21. JESI LI IKADA KORISTIO CHAT OMEGLE?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15F4-06AD-4BE6-A628-12464AFBF94D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22. JESTE LI NA DRUŠTVENIM MREŽAMA NAIŠLI NA NEKI PROBLEM?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15F4-06AD-4BE6-A628-12464AFBF94D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23. KOME BI SE U SLUČAJU PROBLEMA OBRATILI ZA POMOĆ?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15F4-06AD-4BE6-A628-12464AFBF94D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- učenici OŠ Dr. Branimira Markovića Ravna Gora izloženi su internetskim sadržajima</a:t>
            </a:r>
          </a:p>
          <a:p>
            <a:r>
              <a:rPr lang="hr-HR" dirty="0" smtClean="0"/>
              <a:t>- određeni broj učenika prepoznao je neke od ponašanja kao “opasne”</a:t>
            </a:r>
          </a:p>
          <a:p>
            <a:r>
              <a:rPr lang="hr-HR" dirty="0" smtClean="0"/>
              <a:t>- učenici nisu u dovoljnoj mjeri upoznati sa rizicima interneta</a:t>
            </a:r>
          </a:p>
          <a:p>
            <a:r>
              <a:rPr lang="hr-HR" dirty="0" smtClean="0"/>
              <a:t>- potrebno je učenicima ukazati na načine postupanja u slučaju opasnosti na internetu</a:t>
            </a:r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15F4-06AD-4BE6-A628-12464AFBF94D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02341" y="2220686"/>
            <a:ext cx="3928337" cy="2780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Imaš li doma računalo?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3E48D-E159-42A6-B91F-B8F3794AE361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KOLIKO VREmeNA PROVODIŠ NA INTERNETU?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B446-0872-4EFF-8E6E-A4A757FF3815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IMAŠ LI MOBITEL?</a:t>
            </a:r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DE08-6CA2-4FF0-825A-8D4859A4A065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 KOJE DRUŠTVENE MREŽE KORISTIŠ?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hr-HR" dirty="0" smtClean="0"/>
              <a:t> Facebook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Messenger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</a:t>
            </a:r>
            <a:r>
              <a:rPr lang="hr-HR" dirty="0" smtClean="0"/>
              <a:t>Viber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</a:t>
            </a:r>
            <a:r>
              <a:rPr lang="hr-HR" dirty="0" smtClean="0"/>
              <a:t>Snapchat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</a:t>
            </a:r>
            <a:r>
              <a:rPr lang="hr-HR" dirty="0" smtClean="0"/>
              <a:t>Skype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</a:t>
            </a:r>
            <a:r>
              <a:rPr lang="hr-HR" dirty="0" smtClean="0"/>
              <a:t>Twitter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</a:t>
            </a:r>
            <a:r>
              <a:rPr lang="hr-HR" dirty="0" smtClean="0"/>
              <a:t>Instagram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</a:t>
            </a:r>
            <a:r>
              <a:rPr lang="hr-HR" dirty="0" smtClean="0"/>
              <a:t>You Tube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Ask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</a:t>
            </a:r>
            <a:r>
              <a:rPr lang="hr-HR" dirty="0" smtClean="0"/>
              <a:t>G +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</a:t>
            </a:r>
            <a:r>
              <a:rPr lang="hr-HR" dirty="0" smtClean="0"/>
              <a:t>Whatsapp</a:t>
            </a:r>
            <a:endParaRPr lang="hr-H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8309" y="1724296"/>
            <a:ext cx="6768187" cy="4463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691E-DF5A-4837-9D6B-2394C844A86A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 IMAŠ LI FACEBOOK PROFIL?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92EF-FEB8-41CD-92BF-26252A59ABEF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6. FACEBOOK SI NAPRAVIO/NAPRAVILA UZ POMOĆ...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559B-5B23-46C4-8A14-7F723E89E5D5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7. FACEBBOK SMIJU KORISTITI...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4C28-8569-48F9-88A1-8761EDE5F945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64</TotalTime>
  <Words>464</Words>
  <Application>Microsoft Office PowerPoint</Application>
  <PresentationFormat>Custom</PresentationFormat>
  <Paragraphs>114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Integral</vt:lpstr>
      <vt:lpstr>SIGURNOST NA INTERNETU - analiza ankete -</vt:lpstr>
      <vt:lpstr>Slide 2</vt:lpstr>
      <vt:lpstr>1. Imaš li doma računalo?</vt:lpstr>
      <vt:lpstr>2. KOLIKO VREmeNA PROVODIŠ NA INTERNETU?</vt:lpstr>
      <vt:lpstr>3. IMAŠ LI MOBITEL?</vt:lpstr>
      <vt:lpstr>4. KOJE DRUŠTVENE MREŽE KORISTIŠ?</vt:lpstr>
      <vt:lpstr>5. IMAŠ LI FACEBOOK PROFIL?</vt:lpstr>
      <vt:lpstr>6. FACEBOOK SI NAPRAVIO/NAPRAVILA UZ POMOĆ...</vt:lpstr>
      <vt:lpstr>7. FACEBBOK SMIJU KORISTITI...</vt:lpstr>
      <vt:lpstr>8. KOLIKO PRIJATELJA IMAŠ NA FACEBOOKU? 9. PRIHVAĆAŠ LI PRIJATELJSTVO OSOBE KOJU NISI UPOZNAO u STVARNOSTI?</vt:lpstr>
      <vt:lpstr>10. JESI LI IKADA BIO ILI JESI ČLAN NEKE GRUPE NA FACEBOOKU-U ILI VIBER-U U KOJOJ SU BILE OSOBE KOJE NE POZNAJEŠ</vt:lpstr>
      <vt:lpstr>11. JESI LI IKAD PREKO PORUKE DOBIO FOTOGRAFIJU NEPOZNATE OSOBE?</vt:lpstr>
      <vt:lpstr>12. Koliko imaš blokiranih osoba na društvenim mrežama?</vt:lpstr>
      <vt:lpstr>13. KOJI JE RAZLOG BLOKIRANJA OSOBA NA DRUŠTVENIM MREŽAMA?</vt:lpstr>
      <vt:lpstr>14. JE LI TI SE DOGODILO DA JE NETKO OBJAVIO TVOJU SLIKU BEZ TVOG ZNANJA?</vt:lpstr>
      <vt:lpstr>15. JE LI TE NETKO VRIJEĐAO NA DRUŠTVENIM MREŽAMA?</vt:lpstr>
      <vt:lpstr>16. JESI LI ČEŠĆE NA INTERNETU AKO SI SAM/SAMA DOMA?</vt:lpstr>
      <vt:lpstr>17. ZNAJU LI TVOJI RODITELJI DA KORISTIŠ DRUŠTVENE MREŽE?</vt:lpstr>
      <vt:lpstr>18. JESI LI IKAD RAZGOVARAO S NEKIM O OPASNOSTIMA NA INTERNETU?</vt:lpstr>
      <vt:lpstr>19. IMAŠ LI SVOJ YOU TUBE KANAL?</vt:lpstr>
      <vt:lpstr>20. KADA IGRAŠ NEKU IGRICU DOPISUJEŠ LI SE UNUTAR IGRICE?</vt:lpstr>
      <vt:lpstr>21. JESI LI IKADA KORISTIO CHAT OMEGLE?</vt:lpstr>
      <vt:lpstr>22. JESTE LI NA DRUŠTVENIM MREŽAMA NAIŠLI NA NEKI PROBLEM?</vt:lpstr>
      <vt:lpstr>23. KOME BI SE U SLUČAJU PROBLEMA OBRATILI ZA POMOĆ?</vt:lpstr>
      <vt:lpstr>ZAKLJUČAK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 Stepic</dc:creator>
  <cp:lastModifiedBy>Monika Stepic</cp:lastModifiedBy>
  <cp:revision>11</cp:revision>
  <dcterms:created xsi:type="dcterms:W3CDTF">2014-09-12T02:18:28Z</dcterms:created>
  <dcterms:modified xsi:type="dcterms:W3CDTF">2017-02-22T20:52:02Z</dcterms:modified>
</cp:coreProperties>
</file>